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29"/>
  </p:notesMasterIdLst>
  <p:handoutMasterIdLst>
    <p:handoutMasterId r:id="rId30"/>
  </p:handoutMasterIdLst>
  <p:sldIdLst>
    <p:sldId id="394" r:id="rId4"/>
    <p:sldId id="466" r:id="rId5"/>
    <p:sldId id="500" r:id="rId6"/>
    <p:sldId id="467" r:id="rId7"/>
    <p:sldId id="464" r:id="rId8"/>
    <p:sldId id="498" r:id="rId9"/>
    <p:sldId id="469" r:id="rId10"/>
    <p:sldId id="493" r:id="rId11"/>
    <p:sldId id="470" r:id="rId12"/>
    <p:sldId id="471" r:id="rId13"/>
    <p:sldId id="494" r:id="rId14"/>
    <p:sldId id="495" r:id="rId15"/>
    <p:sldId id="475" r:id="rId16"/>
    <p:sldId id="476" r:id="rId17"/>
    <p:sldId id="496" r:id="rId18"/>
    <p:sldId id="499" r:id="rId19"/>
    <p:sldId id="487" r:id="rId20"/>
    <p:sldId id="497" r:id="rId21"/>
    <p:sldId id="488" r:id="rId22"/>
    <p:sldId id="489" r:id="rId23"/>
    <p:sldId id="490" r:id="rId24"/>
    <p:sldId id="492" r:id="rId25"/>
    <p:sldId id="442" r:id="rId26"/>
    <p:sldId id="352" r:id="rId27"/>
    <p:sldId id="393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82" d="100"/>
          <a:sy n="82" d="100"/>
        </p:scale>
        <p:origin x="648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6/14/2016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2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36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66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6/14/2016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1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software-technologi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/categories/45" TargetMode="External"/><Relationship Id="rId4" Type="http://schemas.openxmlformats.org/officeDocument/2006/relationships/image" Target="../media/image5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s://jetbrains.com/webstorm/" TargetMode="External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clipse.org/" TargetMode="External"/><Relationship Id="rId5" Type="http://schemas.openxmlformats.org/officeDocument/2006/relationships/hyperlink" Target="https://www.visualstudio.com/" TargetMode="External"/><Relationship Id="rId10" Type="http://schemas.openxmlformats.org/officeDocument/2006/relationships/image" Target="../media/image59.png"/><Relationship Id="rId4" Type="http://schemas.openxmlformats.org/officeDocument/2006/relationships/hyperlink" Target="https://jetbrains.com/phpstorm/" TargetMode="External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64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software-technologies" TargetMode="External"/><Relationship Id="rId21" Type="http://schemas.openxmlformats.org/officeDocument/2006/relationships/image" Target="../media/image68.png"/><Relationship Id="rId7" Type="http://schemas.openxmlformats.org/officeDocument/2006/relationships/image" Target="../media/image61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3.png"/><Relationship Id="rId5" Type="http://schemas.openxmlformats.org/officeDocument/2006/relationships/image" Target="../media/image60.png"/><Relationship Id="rId15" Type="http://schemas.openxmlformats.org/officeDocument/2006/relationships/image" Target="../media/image65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62.png"/><Relationship Id="rId14" Type="http://schemas.openxmlformats.org/officeDocument/2006/relationships/hyperlink" Target="http://www.indeavr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9144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Software Technologies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193900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4786131" y="3607839"/>
            <a:ext cx="190693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Software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Technologies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9309" y="3536755"/>
            <a:ext cx="4517154" cy="2545286"/>
          </a:xfrm>
          <a:prstGeom prst="roundRect">
            <a:avLst/>
          </a:prstGeom>
          <a:effectLst>
            <a:softEdge rad="12700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10427851" y="3389315"/>
            <a:ext cx="1151113" cy="11511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033746">
            <a:off x="10698747" y="5006526"/>
            <a:ext cx="741943" cy="1079189"/>
          </a:xfrm>
          <a:prstGeom prst="roundRect">
            <a:avLst>
              <a:gd name="adj" fmla="val 6205"/>
            </a:avLst>
          </a:prstGeom>
        </p:spPr>
      </p:pic>
      <p:pic>
        <p:nvPicPr>
          <p:cNvPr id="19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6800025" y="5091646"/>
            <a:ext cx="1092284" cy="109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ttp://www.brandsoftheworld.com/sites/default/files/styles/logo-thumbnail/public/052011/microsoft_.net_.png?itok=yeSwxY-i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5416">
            <a:off x="6931919" y="3409816"/>
            <a:ext cx="963836" cy="963836"/>
          </a:xfrm>
          <a:prstGeom prst="roundRect">
            <a:avLst>
              <a:gd name="adj" fmla="val 449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8739591" y="4050801"/>
            <a:ext cx="1512733" cy="1396190"/>
            <a:chOff x="8566101" y="4832250"/>
            <a:chExt cx="1743901" cy="1548590"/>
          </a:xfrm>
        </p:grpSpPr>
        <p:pic>
          <p:nvPicPr>
            <p:cNvPr id="1030" name="Picture 6" descr="http://www.microsoft.com/web/media/gallery/apps-screenshots/Microsoft-App-Request-Routing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1412" y="4832250"/>
              <a:ext cx="1548590" cy="154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http://www.iconsdb.com/icons/preview/gray/database-5-xxl.png"/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66101" y="5513521"/>
              <a:ext cx="727505" cy="79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Training &amp; Inspiration Manager</a:t>
            </a:r>
            <a:br>
              <a:rPr lang="en-US" dirty="0"/>
            </a:br>
            <a:r>
              <a:rPr lang="en-US" dirty="0"/>
              <a:t>@ Software University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7 programming books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Winner in International programming contests and Olympiads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Speaker at hundreds of events</a:t>
            </a:r>
          </a:p>
          <a:p>
            <a:pPr lvl="1">
              <a:lnSpc>
                <a:spcPct val="100000"/>
              </a:lnSpc>
            </a:pPr>
            <a:r>
              <a:rPr lang="da-DK" dirty="0"/>
              <a:t>Web site &amp; blog: </a:t>
            </a:r>
            <a:r>
              <a:rPr lang="da-DK" dirty="0">
                <a:hlinkClick r:id="rId2"/>
              </a:rPr>
              <a:t>www.nakov.com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8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524000"/>
            <a:ext cx="2245054" cy="2741514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45406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Simeon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Sheytanov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</a:t>
            </a:r>
            <a:br>
              <a:rPr lang="en-US" sz="3200" dirty="0"/>
            </a:br>
            <a:r>
              <a:rPr lang="en-US" sz="3200" dirty="0"/>
              <a:t>the Software University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  <a:r>
              <a:rPr lang="bg-BG" dirty="0"/>
              <a:t> (2)</a:t>
            </a:r>
            <a:endParaRPr 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6212" y="1524000"/>
            <a:ext cx="2057399" cy="2714762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56144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Software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latin typeface="Consolas" pitchFamily="49" charset="0"/>
              </a:rPr>
              <a:t>32</a:t>
            </a:r>
            <a:r>
              <a:rPr lang="en-US" dirty="0"/>
              <a:t> hours 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latin typeface="Consolas" pitchFamily="49" charset="0"/>
              </a:rPr>
              <a:t>120</a:t>
            </a:r>
            <a:r>
              <a:rPr lang="en-US" dirty="0"/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0-80</a:t>
            </a:r>
            <a:r>
              <a:rPr lang="en-US" dirty="0"/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Project defense: 0.5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Allocation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Timeframe: June – September 2016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Exam: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1-2 September 2016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learn English!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0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Software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project – 90%</a:t>
            </a:r>
          </a:p>
          <a:p>
            <a:r>
              <a:rPr lang="en-US" dirty="0"/>
              <a:t>Homework submissions – 10%</a:t>
            </a:r>
          </a:p>
          <a:p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</a:t>
            </a:r>
            <a:endParaRPr lang="bg-BG" dirty="0"/>
          </a:p>
          <a:p>
            <a:r>
              <a:rPr lang="en-US" dirty="0"/>
              <a:t>Presence in class – 5% bonus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374708"/>
            <a:ext cx="3243214" cy="181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1812" y="1447800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2573863" y="4521272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12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Some 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 lvl="1"/>
            <a:r>
              <a:rPr lang="en-US" dirty="0"/>
              <a:t>Others uploaded in the course Web site</a:t>
            </a:r>
          </a:p>
          <a:p>
            <a:pPr>
              <a:spcBef>
                <a:spcPts val="12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1 week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one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technologies</a:t>
            </a:r>
          </a:p>
          <a:p>
            <a:pPr lvl="1"/>
            <a:r>
              <a:rPr lang="en-US" dirty="0"/>
              <a:t>JavaScript or PHP or C# or Java</a:t>
            </a:r>
          </a:p>
          <a:p>
            <a:r>
              <a:rPr lang="en-US" dirty="0"/>
              <a:t>Build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team</a:t>
            </a:r>
            <a:r>
              <a:rPr lang="en-US" dirty="0"/>
              <a:t> or work alone</a:t>
            </a:r>
          </a:p>
          <a:p>
            <a:pPr lvl="1"/>
            <a:r>
              <a:rPr lang="en-US" dirty="0"/>
              <a:t>Choose your teammates</a:t>
            </a:r>
          </a:p>
          <a:p>
            <a:r>
              <a:rPr lang="en-US" dirty="0"/>
              <a:t>Develop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practical project</a:t>
            </a:r>
          </a:p>
          <a:p>
            <a:pPr lvl="1"/>
            <a:r>
              <a:rPr lang="en-US" dirty="0"/>
              <a:t>Choose from existing projects</a:t>
            </a:r>
          </a:p>
          <a:p>
            <a:pPr lvl="1"/>
            <a:r>
              <a:rPr lang="en-US" dirty="0"/>
              <a:t>Or work on your own idea</a:t>
            </a:r>
          </a:p>
          <a:p>
            <a:r>
              <a:rPr lang="en-US" dirty="0"/>
              <a:t>Public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defense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demonstrate your work live at SoftUni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Teamwork / Practical Project</a:t>
            </a:r>
          </a:p>
        </p:txBody>
      </p:sp>
      <p:pic>
        <p:nvPicPr>
          <p:cNvPr id="6" name="Picture 2" descr="http://www.adpic.de/data/picture/detail/Workflow_Zahnr_der_5046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89812" y="1600200"/>
            <a:ext cx="3429000" cy="3571875"/>
          </a:xfrm>
          <a:prstGeom prst="roundRect">
            <a:avLst>
              <a:gd name="adj" fmla="val 1825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3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Programming Basics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70012" y="1924966"/>
            <a:ext cx="94488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https://softuni.bg/courses/software-technologies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9171" y="3191868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https://softuni.bg/forum/categories/45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noProof="1"/>
              <a:t>WebStorm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https://jetbrains.com/webstorm/</a:t>
            </a:r>
            <a:r>
              <a:rPr lang="en-US" dirty="0"/>
              <a:t> – for HTML &amp; JS</a:t>
            </a:r>
          </a:p>
          <a:p>
            <a:pPr lvl="1">
              <a:lnSpc>
                <a:spcPct val="110000"/>
              </a:lnSpc>
            </a:pPr>
            <a:r>
              <a:rPr lang="en-US" noProof="1"/>
              <a:t>PhpStorm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https://jetbrains.com/phpstorm/</a:t>
            </a:r>
            <a:r>
              <a:rPr lang="en-US" dirty="0"/>
              <a:t> – for PHP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Visual Studio – </a:t>
            </a:r>
            <a:r>
              <a:rPr lang="en-US" dirty="0">
                <a:hlinkClick r:id="rId5"/>
              </a:rPr>
              <a:t>https://www.visualstudio.com</a:t>
            </a:r>
            <a:r>
              <a:rPr lang="en-US" dirty="0"/>
              <a:t> – for .NET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Eclipse for Java EE – </a:t>
            </a:r>
            <a:r>
              <a:rPr lang="en-US" dirty="0">
                <a:hlinkClick r:id="rId6"/>
              </a:rPr>
              <a:t>https://www.eclipse.org</a:t>
            </a:r>
            <a:r>
              <a:rPr lang="bg-BG" dirty="0"/>
              <a:t> – </a:t>
            </a:r>
            <a:r>
              <a:rPr lang="en-US" dirty="0"/>
              <a:t>for Java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9" name="Picture 8">
            <a:hlinkClick r:id="rId3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012" y="4836968"/>
            <a:ext cx="1521613" cy="1487632"/>
          </a:xfrm>
          <a:prstGeom prst="rect">
            <a:avLst/>
          </a:prstGeom>
        </p:spPr>
      </p:pic>
      <p:pic>
        <p:nvPicPr>
          <p:cNvPr id="12" name="Picture 11">
            <a:hlinkClick r:id="rId4"/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8812" y="4836968"/>
            <a:ext cx="1487632" cy="1487632"/>
          </a:xfrm>
          <a:prstGeom prst="rect">
            <a:avLst/>
          </a:prstGeom>
        </p:spPr>
      </p:pic>
      <p:pic>
        <p:nvPicPr>
          <p:cNvPr id="14" name="Picture 13">
            <a:hlinkClick r:id="rId5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0146" y="4929468"/>
            <a:ext cx="2132066" cy="1302632"/>
          </a:xfrm>
          <a:prstGeom prst="roundRect">
            <a:avLst>
              <a:gd name="adj" fmla="val 2286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5292" y="5108303"/>
            <a:ext cx="2950720" cy="944962"/>
          </a:xfrm>
          <a:prstGeom prst="roundRect">
            <a:avLst>
              <a:gd name="adj" fmla="val 2602"/>
            </a:avLst>
          </a:prstGeom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Technologies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#1376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871445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Software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663127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88549">
              <a:off x="1493219" y="3044821"/>
              <a:ext cx="6560812" cy="3133392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Software</a:t>
              </a:r>
              <a:b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</a:br>
              <a: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Technologies</a:t>
              </a: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581" y="236682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87001" y="1433512"/>
            <a:ext cx="1728788" cy="1728786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5000"/>
              </a:lnSpc>
            </a:pPr>
            <a:r>
              <a:rPr lang="en-US" dirty="0"/>
              <a:t>The Software Technologies course provides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steps </a:t>
            </a:r>
            <a:r>
              <a:rPr lang="en-US" dirty="0"/>
              <a:t>in 4 technologies: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Front-end development with HTML, CSS and JavaScript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Web development with PHP and MySQL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Web development with C#, ASP.NET MVC, SQL Server and Entity Framework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Web development with Java, Hibernate and Spring MVC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10213022" y="1335111"/>
            <a:ext cx="1251879" cy="12518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522" y="2812401"/>
            <a:ext cx="1597290" cy="1597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00561">
            <a:off x="10428897" y="4662053"/>
            <a:ext cx="958979" cy="1394878"/>
          </a:xfrm>
          <a:prstGeom prst="roundRect">
            <a:avLst>
              <a:gd name="adj" fmla="val 6205"/>
            </a:avLst>
          </a:prstGeom>
        </p:spPr>
      </p:pic>
      <p:pic>
        <p:nvPicPr>
          <p:cNvPr id="1028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8733059" y="1972816"/>
            <a:ext cx="1293030" cy="129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brandsoftheworld.com/sites/default/files/styles/logo-thumbnail/public/052011/microsoft_.net_.png?itok=yeSwxY-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5416">
            <a:off x="8678295" y="4266024"/>
            <a:ext cx="1171208" cy="1171208"/>
          </a:xfrm>
          <a:prstGeom prst="roundRect">
            <a:avLst>
              <a:gd name="adj" fmla="val 449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course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introductory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It will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teach you </a:t>
            </a:r>
            <a:r>
              <a:rPr lang="en-US" dirty="0"/>
              <a:t>in HTML, CSS, JavaScript,</a:t>
            </a:r>
            <a:br>
              <a:rPr lang="en-US" dirty="0"/>
            </a:br>
            <a:r>
              <a:rPr lang="en-US" dirty="0"/>
              <a:t>PHP, MySQL, .NET, SQL Server, Entity Framework,</a:t>
            </a:r>
            <a:br>
              <a:rPr lang="en-US" dirty="0"/>
            </a:br>
            <a:r>
              <a:rPr lang="en-US" dirty="0"/>
              <a:t>ASP.NET MVC, Java, Hibernate and Spring MVC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It will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make you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familiar </a:t>
            </a:r>
            <a:r>
              <a:rPr lang="en-US" dirty="0"/>
              <a:t>with these technologies</a:t>
            </a:r>
          </a:p>
          <a:p>
            <a:pPr lvl="2"/>
            <a:r>
              <a:rPr lang="en-US" dirty="0"/>
              <a:t>You get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idea</a:t>
            </a:r>
            <a:r>
              <a:rPr lang="en-US" dirty="0"/>
              <a:t> how these technologies work</a:t>
            </a:r>
          </a:p>
          <a:p>
            <a:pPr lvl="2"/>
            <a:r>
              <a:rPr lang="en-US" dirty="0"/>
              <a:t>You will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touch</a:t>
            </a:r>
            <a:r>
              <a:rPr lang="en-US" dirty="0"/>
              <a:t> all of them in 3 months</a:t>
            </a:r>
          </a:p>
          <a:p>
            <a:pPr lvl="2"/>
            <a:r>
              <a:rPr lang="en-US" dirty="0"/>
              <a:t>You will create a simple blog system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This Course is at Very Basic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10412679" y="1585751"/>
            <a:ext cx="1251879" cy="12518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79" y="3063041"/>
            <a:ext cx="1597290" cy="1597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00561">
            <a:off x="10628554" y="4890653"/>
            <a:ext cx="958979" cy="1394878"/>
          </a:xfrm>
          <a:prstGeom prst="roundRect">
            <a:avLst>
              <a:gd name="adj" fmla="val 6205"/>
            </a:avLst>
          </a:prstGeom>
        </p:spPr>
      </p:pic>
      <p:pic>
        <p:nvPicPr>
          <p:cNvPr id="1028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8992237" y="2256114"/>
            <a:ext cx="1293030" cy="129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brandsoftheworld.com/sites/default/files/styles/logo-thumbnail/public/052011/microsoft_.net_.png?itok=yeSwxY-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5416">
            <a:off x="8904815" y="4516664"/>
            <a:ext cx="1171208" cy="1171208"/>
          </a:xfrm>
          <a:prstGeom prst="roundRect">
            <a:avLst>
              <a:gd name="adj" fmla="val 449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33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Part I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HTML5 and JavaScript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HTML, CSS, JavaScript</a:t>
            </a:r>
            <a:r>
              <a:rPr lang="bg-BG" dirty="0"/>
              <a:t> (</a:t>
            </a:r>
            <a:r>
              <a:rPr lang="en-US" dirty="0"/>
              <a:t>syntax, functions, loops, objects, arrays</a:t>
            </a:r>
            <a:r>
              <a:rPr lang="bg-BG" dirty="0"/>
              <a:t>)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Playing with DOM, jQuery, AJAX and REST services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Creating a blog with jQuery, HTML5, JS and </a:t>
            </a:r>
            <a:r>
              <a:rPr lang="en-US" noProof="1"/>
              <a:t>Kinvey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Part II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PHP &amp; MySQL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XAMPP, PHP basics, MySQL, creating a MVC framework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Creating a blog with PHP + MySQL + MVC framework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353" y="2813598"/>
            <a:ext cx="1987002" cy="198700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661">
            <a:off x="8191522" y="420710"/>
            <a:ext cx="1251879" cy="1251879"/>
          </a:xfrm>
          <a:prstGeom prst="rect">
            <a:avLst/>
          </a:prstGeom>
        </p:spPr>
      </p:pic>
      <p:pic>
        <p:nvPicPr>
          <p:cNvPr id="8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10406281" y="5066283"/>
            <a:ext cx="1430193" cy="143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Part III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C# Web Development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SQL Server, Entity Framework, ASP.NET MVC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Creating a blog with ASP.NET MVC + EF + SQL Server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Part IV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 Web Development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Java basics, Hibernate, Spring MVC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Creating a blog with Java + Spring MVC +</a:t>
            </a:r>
            <a:br>
              <a:rPr lang="en-US" dirty="0"/>
            </a:br>
            <a:r>
              <a:rPr lang="en-US" dirty="0"/>
              <a:t>MySQL + Hibernate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(2)</a:t>
            </a:r>
          </a:p>
        </p:txBody>
      </p:sp>
      <p:pic>
        <p:nvPicPr>
          <p:cNvPr id="7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2942797"/>
            <a:ext cx="1987002" cy="198700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0561">
            <a:off x="7906822" y="3777173"/>
            <a:ext cx="1253443" cy="1823189"/>
          </a:xfrm>
          <a:prstGeom prst="roundRect">
            <a:avLst>
              <a:gd name="adj" fmla="val 6205"/>
            </a:avLst>
          </a:prstGeom>
        </p:spPr>
      </p:pic>
      <p:pic>
        <p:nvPicPr>
          <p:cNvPr id="9" name="Picture 6" descr="http://www.brandsoftheworld.com/sites/default/files/styles/logo-thumbnail/public/052011/microsoft_.net_.png?itok=yeSwxY-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5416">
            <a:off x="8916373" y="1182796"/>
            <a:ext cx="1331451" cy="1331451"/>
          </a:xfrm>
          <a:prstGeom prst="roundRect">
            <a:avLst>
              <a:gd name="adj" fmla="val 449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3witech.com/images/HiberNe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351">
            <a:off x="9630273" y="5354844"/>
            <a:ext cx="1876192" cy="954270"/>
          </a:xfrm>
          <a:prstGeom prst="roundRect">
            <a:avLst>
              <a:gd name="adj" fmla="val 6205"/>
            </a:avLst>
          </a:prstGeom>
          <a:solidFill>
            <a:schemeClr val="tx1"/>
          </a:solidFill>
        </p:spPr>
      </p:pic>
      <p:pic>
        <p:nvPicPr>
          <p:cNvPr id="3078" name="Picture 6" descr="https://raw.githubusercontent.com/sschmid/Entitas-CSharp/develop/Readme/Images/cshar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212" y="1600200"/>
            <a:ext cx="1164843" cy="111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76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750</Words>
  <Application>Microsoft Office PowerPoint</Application>
  <PresentationFormat>Custom</PresentationFormat>
  <Paragraphs>167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Software Technologies</vt:lpstr>
      <vt:lpstr>Table of Contents</vt:lpstr>
      <vt:lpstr>Have a Question?</vt:lpstr>
      <vt:lpstr>Software Technologies</vt:lpstr>
      <vt:lpstr>Course Objectives</vt:lpstr>
      <vt:lpstr>Warning: This Course is at Very Basic Level</vt:lpstr>
      <vt:lpstr>Course Topics</vt:lpstr>
      <vt:lpstr>Course Topics (2)</vt:lpstr>
      <vt:lpstr>The Trainers Team</vt:lpstr>
      <vt:lpstr>Trainers Team</vt:lpstr>
      <vt:lpstr>Trainers Team (2)</vt:lpstr>
      <vt:lpstr>Software Technologies</vt:lpstr>
      <vt:lpstr>Training Duration and Schedule</vt:lpstr>
      <vt:lpstr>Why English?</vt:lpstr>
      <vt:lpstr>Software Technologies</vt:lpstr>
      <vt:lpstr>Scoring System for the Course</vt:lpstr>
      <vt:lpstr>Homework Assignments</vt:lpstr>
      <vt:lpstr>Teamwork / Practical Project</vt:lpstr>
      <vt:lpstr>Resources</vt:lpstr>
      <vt:lpstr>Course Web Site &amp; Forums</vt:lpstr>
      <vt:lpstr>The Programming Basics Slides and Videos</vt:lpstr>
      <vt:lpstr>Recommended Software</vt:lpstr>
      <vt:lpstr>Software Technologies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Technologies</dc:title>
  <dc:subject>HTML, CSS and JavaScript Course</dc:subject>
  <dc:creator/>
  <cp:keywords>HTML, CSS, JS, PHP, MySQL, C#, Java, SP.NET, Spring MVC, programming, course, SoftUni, Software University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2016-06-14T08:31:33Z</dcterms:modified>
  <cp:category>front-end, Web development,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